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8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C39F1-31EE-40DE-94B1-74980C4AAACE}" type="datetimeFigureOut">
              <a:rPr lang="en-US" smtClean="0"/>
              <a:t>10/30/2010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6D0A-C184-4116-B909-6A11462BFB24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06D0A-C184-4116-B909-6A11462BFB2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64DC-3C26-4E1A-9E0C-CF2EC6D928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9582-249A-4027-8931-6337AB8BE2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6441-BD83-4A38-A066-3BF23E678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77F4B-F76E-49CD-9348-CAA82EAA50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492-3996-4DC5-9249-6E9BE2274FB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2B3E-28E1-454F-846C-D75FA02739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00F0-9F33-4603-A034-0B61EE919A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D65F-71D3-41D2-A473-92EAEA7B86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7C47-3540-4283-91B2-1BE8DA4AE9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5F7E-1E9A-4029-9056-F5B8BB7439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871DA8-5BE4-48A8-8B07-24E8507EC01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DED39E-7775-4E37-ABD7-A652B3285D2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90600"/>
            <a:ext cx="7696200" cy="2438400"/>
          </a:xfrm>
        </p:spPr>
        <p:txBody>
          <a:bodyPr/>
          <a:lstStyle/>
          <a:p>
            <a:r>
              <a:rPr lang="pt-BR" sz="4000" dirty="0"/>
              <a:t>Formação Continuada de Professores do Fórum do Maciço do Morro da </a:t>
            </a:r>
            <a:r>
              <a:rPr lang="pt-BR" sz="4000" dirty="0" smtClean="0"/>
              <a:t>Cruz</a:t>
            </a:r>
            <a:br>
              <a:rPr lang="pt-BR" sz="4000" dirty="0" smtClean="0"/>
            </a:br>
            <a:r>
              <a:rPr lang="pt-BR" sz="4000" dirty="0" smtClean="0"/>
              <a:t>- PROEXT 2011 - </a:t>
            </a:r>
            <a:endParaRPr lang="pt-BR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pt-BR" sz="2800" dirty="0">
                <a:latin typeface="+mj-lt"/>
              </a:rPr>
              <a:t>Coordenação: Luciana </a:t>
            </a:r>
            <a:r>
              <a:rPr lang="pt-BR" sz="2800" dirty="0" err="1">
                <a:latin typeface="+mj-lt"/>
              </a:rPr>
              <a:t>Marcassa</a:t>
            </a:r>
            <a:r>
              <a:rPr lang="pt-BR" sz="2800" dirty="0">
                <a:latin typeface="+mj-lt"/>
              </a:rPr>
              <a:t> </a:t>
            </a:r>
            <a:r>
              <a:rPr lang="pt-BR" sz="2800" dirty="0" smtClean="0">
                <a:latin typeface="+mj-lt"/>
              </a:rPr>
              <a:t>(UFSC)e </a:t>
            </a:r>
            <a:r>
              <a:rPr lang="pt-BR" sz="2800" dirty="0">
                <a:latin typeface="+mj-lt"/>
              </a:rPr>
              <a:t>Comissão de Educação do Fórum do Maciço do Morro da Cruz.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Metas:</a:t>
            </a:r>
            <a:br>
              <a:rPr lang="pt-BR" sz="2800" b="1" dirty="0" smtClean="0"/>
            </a:br>
            <a:r>
              <a:rPr lang="pt-BR" sz="2800" b="1" dirty="0" smtClean="0"/>
              <a:t> 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latin typeface="+mj-lt"/>
              </a:rPr>
              <a:t>Fortalecimento dos </a:t>
            </a:r>
            <a:r>
              <a:rPr lang="pt-BR" dirty="0" err="1" smtClean="0">
                <a:latin typeface="+mj-lt"/>
              </a:rPr>
              <a:t>PPPs</a:t>
            </a:r>
            <a:r>
              <a:rPr lang="pt-BR" dirty="0" smtClean="0">
                <a:latin typeface="+mj-lt"/>
              </a:rPr>
              <a:t> de cada unidade de ensino;</a:t>
            </a:r>
          </a:p>
          <a:p>
            <a:pPr algn="just"/>
            <a:r>
              <a:rPr lang="pt-BR" dirty="0" smtClean="0">
                <a:latin typeface="+mj-lt"/>
              </a:rPr>
              <a:t>Consolidação do trabalho coletivo como estratégia de enfrentamento das problemáticas que atingem as escolas;</a:t>
            </a:r>
          </a:p>
          <a:p>
            <a:pPr algn="just"/>
            <a:r>
              <a:rPr lang="pt-BR" dirty="0" smtClean="0">
                <a:latin typeface="+mj-lt"/>
              </a:rPr>
              <a:t>Construção do PPP/ Projeto Coletivo das Escolas do FMMC;</a:t>
            </a:r>
          </a:p>
          <a:p>
            <a:pPr algn="just"/>
            <a:r>
              <a:rPr lang="pt-BR" dirty="0" smtClean="0">
                <a:latin typeface="+mj-lt"/>
              </a:rPr>
              <a:t>Produção de um Livro que sintetize o conjunto das preocupações, reflexões, posicionamentos e apontamentos das escolas no tocante às problemáticas discutidas ao longo do projeto de formação continuada;</a:t>
            </a:r>
          </a:p>
          <a:p>
            <a:pPr algn="just"/>
            <a:r>
              <a:rPr lang="pt-BR" dirty="0" smtClean="0">
                <a:latin typeface="+mj-lt"/>
              </a:rPr>
              <a:t>Produção de um Vídeo que registre as experiências pedagógicas das escolas do FMMC em sua interatividade  com as comunidades atendidas;</a:t>
            </a:r>
          </a:p>
          <a:p>
            <a:pPr algn="just"/>
            <a:r>
              <a:rPr lang="pt-BR" dirty="0" smtClean="0">
                <a:latin typeface="+mj-lt"/>
              </a:rPr>
              <a:t>Publicação de artigos científicos e divulgação do projeto e do trabalho desenvolvido.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Estrutura do projeto:</a:t>
            </a:r>
            <a:br>
              <a:rPr lang="pt-BR" sz="2800" b="1" dirty="0" smtClean="0"/>
            </a:b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+mj-lt"/>
              </a:rPr>
              <a:t>01 Coordenador da UFSC em parceria com a CE/FMMC</a:t>
            </a:r>
          </a:p>
          <a:p>
            <a:r>
              <a:rPr lang="pt-BR" dirty="0" smtClean="0">
                <a:latin typeface="+mj-lt"/>
              </a:rPr>
              <a:t>04 bolsistas de extensão da UFSC</a:t>
            </a:r>
          </a:p>
          <a:p>
            <a:r>
              <a:rPr lang="pt-BR" dirty="0" smtClean="0">
                <a:latin typeface="+mj-lt"/>
              </a:rPr>
              <a:t>R</a:t>
            </a:r>
            <a:r>
              <a:rPr lang="pt-BR" dirty="0" smtClean="0">
                <a:latin typeface="+mj-lt"/>
              </a:rPr>
              <a:t>ecursos para compra de materiais permanentes (UFSC)</a:t>
            </a:r>
          </a:p>
          <a:p>
            <a:r>
              <a:rPr lang="pt-BR" dirty="0" smtClean="0">
                <a:latin typeface="+mj-lt"/>
              </a:rPr>
              <a:t>Recursos para materiais de consumo </a:t>
            </a:r>
          </a:p>
          <a:p>
            <a:r>
              <a:rPr lang="pt-BR" dirty="0" smtClean="0">
                <a:latin typeface="+mj-lt"/>
              </a:rPr>
              <a:t>Recursos para contratação de serviços de terceiros (editora, editor de vídeo, outros)</a:t>
            </a:r>
          </a:p>
          <a:p>
            <a:r>
              <a:rPr lang="pt-BR" dirty="0" smtClean="0">
                <a:latin typeface="+mj-lt"/>
              </a:rPr>
              <a:t>Recursos para transporte e passagem aérea de convidados externos</a:t>
            </a:r>
          </a:p>
          <a:p>
            <a:pPr>
              <a:buNone/>
            </a:pPr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704088"/>
            <a:ext cx="7924800" cy="1143000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Ú</a:t>
            </a:r>
            <a:r>
              <a:rPr lang="pt-BR" sz="2400" b="1" dirty="0" smtClean="0"/>
              <a:t>ltimas palavras</a:t>
            </a:r>
            <a:br>
              <a:rPr lang="pt-BR" sz="2400" b="1" dirty="0" smtClean="0"/>
            </a:b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400" dirty="0" smtClean="0">
                <a:latin typeface="+mj-lt"/>
              </a:rPr>
              <a:t>	</a:t>
            </a:r>
            <a:r>
              <a:rPr lang="pt-BR" sz="2400" dirty="0" smtClean="0">
                <a:latin typeface="+mj-lt"/>
              </a:rPr>
              <a:t>Esperamos que este projeto possa motivar a revitalização da educação escolar, a reativação do diálogo e da interatividade entre escola e comunidade, a gestão democrática e o trabalho coletivo. Pretendemos estimular a contínua parceria entre a escola e a universidade, pois estamos convencidos de que juntos podemos compreender melhor a relação entre educação e sociedade, enfrentar as contradições e desafios que a realidade nos coloca e encaminhar ações e soluções conjuntas no sentido da qualificação da formação humana que oferecemos. Enfim, desejamos que este projeto possa realimentar a esperança na capacidade de transformação social e cultural por meio da educação e da escola.</a:t>
            </a:r>
            <a:endParaRPr lang="pt-BR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001000" cy="5410200"/>
          </a:xfrm>
        </p:spPr>
        <p:txBody>
          <a:bodyPr/>
          <a:lstStyle/>
          <a:p>
            <a:r>
              <a:rPr lang="pt-BR" sz="2800" dirty="0">
                <a:latin typeface="+mj-lt"/>
              </a:rPr>
              <a:t>Público Alvo: </a:t>
            </a:r>
            <a:r>
              <a:rPr lang="pt-BR" sz="2000" dirty="0">
                <a:latin typeface="+mj-lt"/>
              </a:rPr>
              <a:t>305 professores das Escolas pertencentes ao FMMC.</a:t>
            </a:r>
          </a:p>
          <a:p>
            <a:r>
              <a:rPr lang="pt-BR" sz="2800" dirty="0" smtClean="0">
                <a:latin typeface="+mj-lt"/>
              </a:rPr>
              <a:t>Período </a:t>
            </a:r>
            <a:r>
              <a:rPr lang="pt-BR" sz="2800" dirty="0">
                <a:latin typeface="+mj-lt"/>
              </a:rPr>
              <a:t>de Realização: </a:t>
            </a:r>
            <a:r>
              <a:rPr lang="pt-BR" sz="2000" dirty="0">
                <a:latin typeface="+mj-lt"/>
              </a:rPr>
              <a:t>15/02/2011 a 15/12/2011</a:t>
            </a:r>
            <a:r>
              <a:rPr lang="pt-BR" sz="2800" dirty="0">
                <a:latin typeface="+mj-lt"/>
              </a:rPr>
              <a:t>.</a:t>
            </a:r>
          </a:p>
          <a:p>
            <a:r>
              <a:rPr lang="pt-BR" sz="2800" dirty="0" smtClean="0">
                <a:latin typeface="+mj-lt"/>
              </a:rPr>
              <a:t>Carga </a:t>
            </a:r>
            <a:r>
              <a:rPr lang="pt-BR" sz="2800" dirty="0" smtClean="0">
                <a:latin typeface="+mj-lt"/>
              </a:rPr>
              <a:t>horária: </a:t>
            </a:r>
            <a:r>
              <a:rPr lang="pt-BR" sz="2000" dirty="0" smtClean="0">
                <a:latin typeface="+mj-lt"/>
              </a:rPr>
              <a:t>340h</a:t>
            </a:r>
          </a:p>
          <a:p>
            <a:pPr>
              <a:buNone/>
            </a:pPr>
            <a:r>
              <a:rPr lang="pt-BR" sz="2400" dirty="0" smtClean="0">
                <a:latin typeface="+mj-lt"/>
              </a:rPr>
              <a:t>	</a:t>
            </a:r>
            <a:endParaRPr lang="pt-BR" sz="2800" dirty="0">
              <a:latin typeface="+mj-lt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3886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2514600"/>
            <a:ext cx="7315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000" b="1" dirty="0" smtClean="0">
                <a:latin typeface="+mj-lt"/>
              </a:rPr>
              <a:t>Local de Realização:</a:t>
            </a: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+mj-lt"/>
              </a:rPr>
              <a:t>-</a:t>
            </a:r>
            <a:r>
              <a:rPr lang="pt-BR" sz="2000" dirty="0">
                <a:latin typeface="+mj-lt"/>
              </a:rPr>
              <a:t>Auditório da Assembléia Legislativa de Santa Catarina</a:t>
            </a:r>
          </a:p>
          <a:p>
            <a:pPr algn="just">
              <a:spcBef>
                <a:spcPct val="50000"/>
              </a:spcBef>
            </a:pPr>
            <a:r>
              <a:rPr lang="pt-BR" sz="2000" dirty="0">
                <a:latin typeface="+mj-lt"/>
              </a:rPr>
              <a:t>-Escolas Estaduais que compõem o Fórum do Morro do Maciço da</a:t>
            </a:r>
          </a:p>
          <a:p>
            <a:pPr algn="just">
              <a:spcBef>
                <a:spcPct val="50000"/>
              </a:spcBef>
            </a:pPr>
            <a:r>
              <a:rPr lang="pt-BR" sz="2000" dirty="0">
                <a:latin typeface="+mj-lt"/>
              </a:rPr>
              <a:t>Cruz</a:t>
            </a:r>
          </a:p>
          <a:p>
            <a:pPr algn="just">
              <a:spcBef>
                <a:spcPct val="50000"/>
              </a:spcBef>
            </a:pPr>
            <a:r>
              <a:rPr lang="pt-BR" sz="2000" dirty="0">
                <a:latin typeface="+mj-lt"/>
              </a:rPr>
              <a:t>-Auditório do Centro de Cultura e Eventos da Universidade Federal</a:t>
            </a:r>
          </a:p>
          <a:p>
            <a:pPr algn="just">
              <a:spcBef>
                <a:spcPct val="50000"/>
              </a:spcBef>
            </a:pPr>
            <a:r>
              <a:rPr lang="pt-BR" sz="2000" dirty="0">
                <a:latin typeface="+mj-lt"/>
              </a:rPr>
              <a:t>de Santa Catarina</a:t>
            </a:r>
          </a:p>
          <a:p>
            <a:pPr algn="just">
              <a:spcBef>
                <a:spcPct val="50000"/>
              </a:spcBef>
            </a:pPr>
            <a:r>
              <a:rPr lang="pt-BR" sz="2000" dirty="0">
                <a:latin typeface="+mj-lt"/>
              </a:rPr>
              <a:t>-Auditório do Centro de Ciências da Educação da Universidade</a:t>
            </a:r>
          </a:p>
          <a:p>
            <a:pPr algn="just">
              <a:spcBef>
                <a:spcPct val="50000"/>
              </a:spcBef>
            </a:pPr>
            <a:r>
              <a:rPr lang="pt-BR" sz="2000" dirty="0">
                <a:latin typeface="+mj-lt"/>
              </a:rPr>
              <a:t>Federal de Santa Catarina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419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2800" b="1" dirty="0" smtClean="0">
              <a:solidFill>
                <a:schemeClr val="tx2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Objetivos: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0"/>
              </a:spcBef>
              <a:buFontTx/>
              <a:buAutoNum type="arabicPeriod"/>
            </a:pPr>
            <a:r>
              <a:rPr lang="pt-BR" sz="2000" dirty="0" smtClean="0">
                <a:latin typeface="+mj-lt"/>
              </a:rPr>
              <a:t>Colaborar </a:t>
            </a:r>
            <a:r>
              <a:rPr lang="pt-BR" sz="2000" dirty="0" smtClean="0">
                <a:latin typeface="+mj-lt"/>
              </a:rPr>
              <a:t>no processo de </a:t>
            </a:r>
            <a:r>
              <a:rPr lang="pt-BR" sz="2000" dirty="0" smtClean="0">
                <a:latin typeface="+mj-lt"/>
              </a:rPr>
              <a:t>reconstrução </a:t>
            </a:r>
            <a:r>
              <a:rPr lang="pt-BR" sz="2000" dirty="0" smtClean="0">
                <a:latin typeface="+mj-lt"/>
              </a:rPr>
              <a:t>do Projeto Político Pedagógico das Unidades Básicas de Ensino que compõem o FMMC em sua relação com as práticas pedagógicas desenvolvidas em cada </a:t>
            </a:r>
            <a:r>
              <a:rPr lang="pt-BR" sz="2000" dirty="0" smtClean="0">
                <a:latin typeface="+mj-lt"/>
              </a:rPr>
              <a:t>escola;</a:t>
            </a:r>
            <a:endParaRPr lang="pt-BR" sz="2000" dirty="0" smtClean="0">
              <a:latin typeface="+mj-lt"/>
            </a:endParaRPr>
          </a:p>
          <a:p>
            <a:pPr marL="457200" indent="-457200" algn="just">
              <a:spcBef>
                <a:spcPts val="0"/>
              </a:spcBef>
              <a:buFontTx/>
              <a:buAutoNum type="arabicPeriod"/>
            </a:pPr>
            <a:r>
              <a:rPr lang="pt-BR" sz="2000" dirty="0" smtClean="0">
                <a:latin typeface="+mj-lt"/>
              </a:rPr>
              <a:t>Contribuir para o fortalecimento e consolidação do trabalho coletivo dentro das escolas e entre as unidades básicas de ensino do FMMC;</a:t>
            </a:r>
          </a:p>
          <a:p>
            <a:pPr marL="457200" indent="-457200" algn="just">
              <a:spcBef>
                <a:spcPts val="0"/>
              </a:spcBef>
              <a:buFontTx/>
              <a:buAutoNum type="arabicPeriod"/>
            </a:pPr>
            <a:r>
              <a:rPr lang="pt-BR" sz="2000" dirty="0" smtClean="0">
                <a:latin typeface="+mj-lt"/>
              </a:rPr>
              <a:t>Mediar a elaboração do PPP </a:t>
            </a:r>
            <a:r>
              <a:rPr lang="pt-BR" sz="2000" dirty="0" smtClean="0">
                <a:latin typeface="+mj-lt"/>
              </a:rPr>
              <a:t>Coletivo </a:t>
            </a:r>
            <a:r>
              <a:rPr lang="pt-BR" sz="2000" dirty="0" smtClean="0">
                <a:latin typeface="+mj-lt"/>
              </a:rPr>
              <a:t>das </a:t>
            </a:r>
            <a:r>
              <a:rPr lang="pt-BR" sz="2000" dirty="0" smtClean="0">
                <a:latin typeface="+mj-lt"/>
              </a:rPr>
              <a:t>Escolas </a:t>
            </a:r>
            <a:r>
              <a:rPr lang="pt-BR" sz="2000" dirty="0" smtClean="0">
                <a:latin typeface="+mj-lt"/>
              </a:rPr>
              <a:t>do FMMC com a interlocução dos grupos de estudo situados nas próprias escolas, tendo como instância de deliberação coletiva os encontros de formação continuada</a:t>
            </a:r>
            <a:r>
              <a:rPr lang="pt-BR" sz="2000" dirty="0" smtClean="0">
                <a:latin typeface="+mj-lt"/>
              </a:rPr>
              <a:t>;</a:t>
            </a:r>
            <a:endParaRPr lang="pt-BR" sz="2000" dirty="0" smtClean="0">
              <a:latin typeface="+mj-lt"/>
            </a:endParaRPr>
          </a:p>
          <a:p>
            <a:pPr marL="457200" indent="-457200" algn="just">
              <a:spcBef>
                <a:spcPts val="0"/>
              </a:spcBef>
              <a:buFontTx/>
              <a:buAutoNum type="arabicPeriod"/>
            </a:pPr>
            <a:r>
              <a:rPr lang="pt-BR" sz="2000" dirty="0" smtClean="0">
                <a:latin typeface="+mj-lt"/>
              </a:rPr>
              <a:t>Promover </a:t>
            </a:r>
            <a:r>
              <a:rPr lang="pt-BR" sz="2000" dirty="0">
                <a:latin typeface="+mj-lt"/>
              </a:rPr>
              <a:t>o estreitamento de vínculos entre a Universidade, as Unidades de Educação Básica como compõem o sistema formal de ensino e as comunidades periféricas atendidas por essas mesmas escolas;</a:t>
            </a:r>
          </a:p>
          <a:p>
            <a:pPr marL="457200" indent="-457200" algn="just">
              <a:spcBef>
                <a:spcPts val="0"/>
              </a:spcBef>
            </a:pPr>
            <a:r>
              <a:rPr lang="pt-BR" sz="2000" dirty="0" smtClean="0">
                <a:latin typeface="+mj-lt"/>
              </a:rPr>
              <a:t>5</a:t>
            </a:r>
            <a:r>
              <a:rPr lang="pt-BR" sz="2000" dirty="0" smtClean="0">
                <a:latin typeface="+mj-lt"/>
              </a:rPr>
              <a:t>.   </a:t>
            </a:r>
            <a:r>
              <a:rPr lang="pt-BR" sz="2000" dirty="0">
                <a:latin typeface="+mj-lt"/>
              </a:rPr>
              <a:t>Contribuir para a melhoria da qualidade da educação superior brasileira por meio do contato direto dos estudantes com a realidade concreta das escolas </a:t>
            </a:r>
            <a:r>
              <a:rPr lang="pt-BR" sz="2000" dirty="0" smtClean="0">
                <a:latin typeface="+mj-lt"/>
              </a:rPr>
              <a:t>públicas, bem como das comunidades atendidas, </a:t>
            </a:r>
            <a:r>
              <a:rPr lang="pt-BR" sz="2000" dirty="0">
                <a:latin typeface="+mj-lt"/>
              </a:rPr>
              <a:t>e </a:t>
            </a:r>
            <a:r>
              <a:rPr lang="pt-BR" sz="2000" dirty="0" smtClean="0">
                <a:latin typeface="+mj-lt"/>
              </a:rPr>
              <a:t>do diálogo entre os saberes </a:t>
            </a:r>
            <a:r>
              <a:rPr lang="pt-BR" sz="2000" dirty="0">
                <a:latin typeface="+mj-lt"/>
              </a:rPr>
              <a:t>acadêmicos e populares, propiciando a democratização do conhecimento científico e a difusão da cultura popular;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82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000" dirty="0">
                <a:latin typeface="+mj-lt"/>
              </a:rPr>
              <a:t>6</a:t>
            </a:r>
            <a:r>
              <a:rPr lang="pt-BR" sz="2000" dirty="0" smtClean="0">
                <a:latin typeface="+mj-lt"/>
              </a:rPr>
              <a:t>. </a:t>
            </a:r>
            <a:r>
              <a:rPr lang="pt-BR" sz="2000" dirty="0" smtClean="0">
                <a:latin typeface="+mj-lt"/>
              </a:rPr>
              <a:t>Favorecer a troca de experiências pedagógicas e fortalecer a escola como lugar de produção cultural em que a alegria, a cultura, a beleza e a ciência </a:t>
            </a:r>
            <a:r>
              <a:rPr lang="pt-BR" sz="2000" dirty="0" smtClean="0">
                <a:latin typeface="+mj-lt"/>
              </a:rPr>
              <a:t>se façam presentes como instrumentos de enriquecimento da formação humana, de exercício da cidadania e de questionamento </a:t>
            </a:r>
            <a:r>
              <a:rPr lang="pt-BR" sz="2000" dirty="0" smtClean="0">
                <a:latin typeface="+mj-lt"/>
              </a:rPr>
              <a:t>das estruturas que geram a desigualdade, a dominação, a miséria e a exclusão </a:t>
            </a:r>
            <a:r>
              <a:rPr lang="pt-BR" sz="2000" dirty="0" smtClean="0">
                <a:latin typeface="+mj-lt"/>
              </a:rPr>
              <a:t>social</a:t>
            </a:r>
            <a:r>
              <a:rPr lang="pt-BR" sz="2000" dirty="0" smtClean="0">
                <a:latin typeface="+mj-lt"/>
              </a:rPr>
              <a:t>;</a:t>
            </a:r>
            <a:endParaRPr lang="pt-BR" sz="200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pt-BR" sz="20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+mj-lt"/>
              </a:rPr>
              <a:t>7. Ampliar </a:t>
            </a:r>
            <a:r>
              <a:rPr lang="pt-BR" sz="2000" dirty="0">
                <a:latin typeface="+mj-lt"/>
              </a:rPr>
              <a:t>e consolidar as ações e projetos de extensão como mecanismos de socialização do conhecimento acadêmico e como estratégia de qualificação e construção de políticas públicas de </a:t>
            </a:r>
            <a:r>
              <a:rPr lang="pt-BR" sz="2000" dirty="0" smtClean="0">
                <a:latin typeface="+mj-lt"/>
              </a:rPr>
              <a:t>educação</a:t>
            </a:r>
            <a:r>
              <a:rPr lang="pt-BR" sz="2000" dirty="0" smtClean="0">
                <a:latin typeface="+mj-lt"/>
              </a:rPr>
              <a:t>;</a:t>
            </a:r>
            <a:endParaRPr lang="pt-BR" sz="200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pt-BR" sz="200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+mj-lt"/>
              </a:rPr>
              <a:t>8. Acompanhar e contribuir com as propostas encampadas pela </a:t>
            </a:r>
            <a:r>
              <a:rPr lang="pt-BR" sz="2000" dirty="0" smtClean="0">
                <a:latin typeface="+mj-lt"/>
              </a:rPr>
              <a:t>Comissão de </a:t>
            </a:r>
            <a:r>
              <a:rPr lang="pt-BR" sz="2000" dirty="0" smtClean="0">
                <a:latin typeface="+mj-lt"/>
              </a:rPr>
              <a:t>Educação, </a:t>
            </a:r>
            <a:r>
              <a:rPr lang="pt-BR" sz="2000" dirty="0" smtClean="0">
                <a:latin typeface="+mj-lt"/>
              </a:rPr>
              <a:t>suas ações pedagógicas, </a:t>
            </a:r>
            <a:r>
              <a:rPr lang="pt-BR" sz="2000" dirty="0" smtClean="0">
                <a:latin typeface="+mj-lt"/>
              </a:rPr>
              <a:t>suas reivindicações e posicionamentos políticos, bem como suas intenções e </a:t>
            </a:r>
            <a:r>
              <a:rPr lang="pt-BR" sz="2000" dirty="0" smtClean="0">
                <a:latin typeface="+mj-lt"/>
              </a:rPr>
              <a:t>perspectivas para 2011 e </a:t>
            </a:r>
            <a:r>
              <a:rPr lang="pt-BR" sz="2000" dirty="0" smtClean="0">
                <a:latin typeface="+mj-lt"/>
              </a:rPr>
              <a:t>2012</a:t>
            </a:r>
            <a:r>
              <a:rPr lang="pt-BR" sz="2000" dirty="0" smtClean="0">
                <a:latin typeface="+mj-lt"/>
              </a:rPr>
              <a:t>.</a:t>
            </a:r>
            <a:endParaRPr lang="pt-BR" sz="2000" dirty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pt-B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105400"/>
          </a:xfrm>
        </p:spPr>
        <p:txBody>
          <a:bodyPr/>
          <a:lstStyle/>
          <a:p>
            <a:pPr algn="just"/>
            <a:endParaRPr lang="pt-BR" sz="2000" dirty="0" smtClean="0">
              <a:latin typeface="+mj-lt"/>
            </a:endParaRPr>
          </a:p>
          <a:p>
            <a:pPr algn="just"/>
            <a:r>
              <a:rPr lang="pt-BR" sz="2000" dirty="0" smtClean="0">
                <a:latin typeface="+mj-lt"/>
              </a:rPr>
              <a:t>1) Realização de 6 </a:t>
            </a:r>
            <a:r>
              <a:rPr lang="pt-BR" sz="2000" dirty="0">
                <a:latin typeface="+mj-lt"/>
              </a:rPr>
              <a:t>encontros de 08 horas com todos os professores envolvidos, sendo 3 encontros no primeiro semestre de 2011 e 3 no segundo semestre de 2011;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2) Formação em trabalho (duas </a:t>
            </a:r>
            <a:r>
              <a:rPr lang="pt-BR" sz="2000" dirty="0" smtClean="0">
                <a:latin typeface="+mj-lt"/>
              </a:rPr>
              <a:t>fases):</a:t>
            </a:r>
            <a:endParaRPr lang="pt-BR" sz="2000" dirty="0">
              <a:latin typeface="+mj-lt"/>
            </a:endParaRPr>
          </a:p>
          <a:p>
            <a:pPr algn="just">
              <a:buFontTx/>
              <a:buNone/>
            </a:pPr>
            <a:r>
              <a:rPr lang="pt-BR" sz="2400" dirty="0">
                <a:latin typeface="+mj-lt"/>
              </a:rPr>
              <a:t>         </a:t>
            </a:r>
            <a:r>
              <a:rPr lang="pt-BR" sz="1800" dirty="0" smtClean="0">
                <a:latin typeface="+mj-lt"/>
              </a:rPr>
              <a:t>1ª) Fase </a:t>
            </a:r>
            <a:r>
              <a:rPr lang="pt-BR" sz="1800" dirty="0">
                <a:latin typeface="+mj-lt"/>
              </a:rPr>
              <a:t>de preparação (antecede aos encontros gerais e acontece no âmbito das          escolas, envolvendo seus respectivos docentes, técnicos e  gestores);</a:t>
            </a:r>
          </a:p>
          <a:p>
            <a:pPr algn="just">
              <a:buFontTx/>
              <a:buNone/>
            </a:pPr>
            <a:r>
              <a:rPr lang="pt-BR" sz="1800" dirty="0">
                <a:latin typeface="+mj-lt"/>
              </a:rPr>
              <a:t>            </a:t>
            </a:r>
            <a:r>
              <a:rPr lang="pt-BR" sz="1800" dirty="0" smtClean="0">
                <a:latin typeface="+mj-lt"/>
              </a:rPr>
              <a:t>2ª) </a:t>
            </a:r>
            <a:r>
              <a:rPr lang="pt-BR" sz="1800" dirty="0">
                <a:latin typeface="+mj-lt"/>
              </a:rPr>
              <a:t>Fase de aprofundamento (sucede aos encontros gerais, tem por objetivo sistematizar as discussões realizadas e acontece no âmbito das escolas, envolvendo seus respectivos docentes, técnicos e  gestores);</a:t>
            </a:r>
          </a:p>
          <a:p>
            <a:pPr algn="just">
              <a:buFontTx/>
              <a:buNone/>
            </a:pPr>
            <a:endParaRPr lang="pt-BR" sz="18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3) Organização e editoração de um livro que sistematizará os debates e reflexões produzidas pelos coletivos de cada escola; divulgação do livro entre as escolas e no campo </a:t>
            </a:r>
            <a:r>
              <a:rPr lang="pt-BR" sz="2000" dirty="0" smtClean="0">
                <a:latin typeface="+mj-lt"/>
              </a:rPr>
              <a:t>acadêmico da educação.</a:t>
            </a:r>
            <a:endParaRPr lang="pt-BR" sz="2000" dirty="0">
              <a:latin typeface="+mj-lt"/>
            </a:endParaRPr>
          </a:p>
          <a:p>
            <a:pPr algn="just"/>
            <a:endParaRPr lang="pt-BR" sz="2000" dirty="0"/>
          </a:p>
          <a:p>
            <a:pPr algn="just"/>
            <a:endParaRPr lang="pt-BR" sz="1800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304800"/>
            <a:ext cx="8458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2800" b="1" dirty="0" smtClean="0">
              <a:solidFill>
                <a:schemeClr val="tx2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Metodologia:</a:t>
            </a: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 </a:t>
            </a:r>
            <a:endParaRPr lang="pt-BR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6800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14400" y="83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700" b="1" dirty="0" smtClean="0"/>
              <a:t>Primeira </a:t>
            </a:r>
            <a:r>
              <a:rPr lang="pt-BR" sz="2700" b="1" dirty="0"/>
              <a:t>etapa: Encontros Gerais</a:t>
            </a:r>
            <a:r>
              <a:rPr lang="pt-BR" sz="2700" dirty="0"/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7924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+mj-lt"/>
              </a:rPr>
              <a:t>Objetivo:</a:t>
            </a:r>
            <a:r>
              <a:rPr lang="pt-BR" dirty="0">
                <a:latin typeface="+mj-lt"/>
              </a:rPr>
              <a:t> refletir e discutir sobre temáticas especificas (a serem definidas posteriormente), contando com a contribuição de pesquisadores especializados nas áreas </a:t>
            </a:r>
            <a:r>
              <a:rPr lang="pt-BR" dirty="0" smtClean="0">
                <a:latin typeface="+mj-lt"/>
              </a:rPr>
              <a:t>requeridas </a:t>
            </a:r>
            <a:r>
              <a:rPr lang="pt-BR" dirty="0">
                <a:latin typeface="+mj-lt"/>
              </a:rPr>
              <a:t>para os distintos encontros gerais de formação, bem como o levantamento de referenciais bibliográficos e fontes que subsidiem teoricamente os estudos e reflexões propostos. A eleição desses referenciais terá como parâmetro a avaliação da formação realizada em 2010, as atas das reuniões pedagógicas das unidades de ensino, bem como os relatórios da Comissão de Educação e as avaliações de cada encontro temático de formação geral.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6858000" cy="762000"/>
          </a:xfrm>
        </p:spPr>
        <p:txBody>
          <a:bodyPr/>
          <a:lstStyle/>
          <a:p>
            <a:r>
              <a:rPr lang="pt-BR" sz="2400" b="1" dirty="0"/>
              <a:t>Segunda etapa: Formação em trabalho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000" b="1" dirty="0">
                <a:latin typeface="+mj-lt"/>
              </a:rPr>
              <a:t>Objetivo:</a:t>
            </a:r>
            <a:r>
              <a:rPr lang="pt-BR" sz="2000" dirty="0">
                <a:latin typeface="+mj-lt"/>
              </a:rPr>
              <a:t> esta </a:t>
            </a:r>
            <a:r>
              <a:rPr lang="pt-BR" sz="2000" dirty="0" smtClean="0">
                <a:latin typeface="+mj-lt"/>
              </a:rPr>
              <a:t>etapa é dividida em duas fases</a:t>
            </a: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+mj-lt"/>
              </a:rPr>
              <a:t>Na primeira fase, objetiva-se antecipar o tema a ser abordado no encontro geral e subsidiar os professores para as discussões a serem realizadas no encontro geral; </a:t>
            </a: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+mj-lt"/>
              </a:rPr>
              <a:t>Na segunda fase, objetiva-se aprofundar a reflexão sobre os temas tratados e sistematizá-la na forma síntese textuais.</a:t>
            </a: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+mj-lt"/>
              </a:rPr>
              <a:t>Para tanto, prevemos </a:t>
            </a:r>
            <a:r>
              <a:rPr lang="pt-BR" sz="2000" dirty="0">
                <a:latin typeface="+mj-lt"/>
              </a:rPr>
              <a:t>a elaboração de materiais didáticos para o fomento da discussão interna às escolas durante a etapa da formação em trabalho, considerando: os manuais didáticos utilizados em sala de aula; reportagens da mídia impressa e eletrônica sobre os problemas sociais que atingem as comunidades do Maciço da Cruz; relatórios </a:t>
            </a:r>
            <a:r>
              <a:rPr lang="pt-BR" sz="2000" dirty="0" smtClean="0">
                <a:latin typeface="+mj-lt"/>
              </a:rPr>
              <a:t>de </a:t>
            </a:r>
            <a:r>
              <a:rPr lang="pt-BR" sz="2000" dirty="0">
                <a:latin typeface="+mj-lt"/>
              </a:rPr>
              <a:t>estágios </a:t>
            </a:r>
            <a:r>
              <a:rPr lang="pt-BR" sz="2000" dirty="0" smtClean="0">
                <a:latin typeface="+mj-lt"/>
              </a:rPr>
              <a:t>da UFSC; </a:t>
            </a:r>
            <a:r>
              <a:rPr lang="pt-BR" sz="2000" dirty="0">
                <a:latin typeface="+mj-lt"/>
              </a:rPr>
              <a:t>documentários produzidos pelas próprias unidades de ensino; relatórios das mostras ambientais e culturais das escolas e </a:t>
            </a:r>
            <a:r>
              <a:rPr lang="pt-BR" sz="2000" dirty="0" err="1">
                <a:latin typeface="+mj-lt"/>
              </a:rPr>
              <a:t>CEI’s</a:t>
            </a:r>
            <a:r>
              <a:rPr lang="pt-BR" sz="2000" dirty="0">
                <a:latin typeface="+mj-lt"/>
              </a:rPr>
              <a:t> do FMMC,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924800" cy="685800"/>
          </a:xfrm>
        </p:spPr>
        <p:txBody>
          <a:bodyPr/>
          <a:lstStyle/>
          <a:p>
            <a:r>
              <a:rPr lang="pt-BR" sz="2400" b="1" dirty="0"/>
              <a:t>Terceira Etapa: Organização e editoração de um livro</a:t>
            </a:r>
            <a:r>
              <a:rPr lang="pt-BR" sz="3200" dirty="0"/>
              <a:t>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382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+mj-lt"/>
              </a:rPr>
              <a:t>Objetivo:</a:t>
            </a:r>
            <a:r>
              <a:rPr lang="pt-BR" dirty="0">
                <a:latin typeface="+mj-lt"/>
              </a:rPr>
              <a:t> sistematizar as reflexões produzidas a fim de registrar a própria experiência desse projeto como um possível referencial a ser adotado em trabalhos futuros. Disso decorre a organização e editoração de um livro contendo as sínteses das reflexões produzidas e sistematizadas </a:t>
            </a:r>
            <a:r>
              <a:rPr lang="pt-BR" dirty="0" smtClean="0">
                <a:latin typeface="+mj-lt"/>
              </a:rPr>
              <a:t>pelo conjunto das escolas envolvidas no projeto e que resultará em um dos </a:t>
            </a:r>
            <a:r>
              <a:rPr lang="pt-BR" dirty="0">
                <a:latin typeface="+mj-lt"/>
              </a:rPr>
              <a:t>produtos deste projeto</a:t>
            </a:r>
            <a:r>
              <a:rPr lang="pt-BR" dirty="0" smtClean="0">
                <a:latin typeface="+mj-lt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pt-BR" dirty="0" smtClean="0">
                <a:latin typeface="+mj-lt"/>
              </a:rPr>
              <a:t>Outro produto vislumbrado por nós é a produção de um vídeo documentário sobre o trabalho das escolas do Maciço do Morro da Cruz, cujos conteúdos e idéias serão extraídos das discussões coletivas, do trabalho pedagógico desenvolvido e dos textos produzidos pelas próprias escolas.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>
            <a:normAutofit/>
          </a:bodyPr>
          <a:lstStyle/>
          <a:p>
            <a:r>
              <a:rPr lang="pt-BR" sz="2800" b="1" dirty="0"/>
              <a:t>Avaliação: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dirty="0">
                <a:latin typeface="+mj-lt"/>
              </a:rPr>
              <a:t>A avaliação dos participantes consistirá no aproveitamento, acompanhamento e participação nas atividades propostas para os Encontros Temáticos de Formação, </a:t>
            </a:r>
            <a:r>
              <a:rPr lang="pt-BR" dirty="0" smtClean="0">
                <a:latin typeface="+mj-lt"/>
              </a:rPr>
              <a:t>das Fases e Atividades de </a:t>
            </a:r>
            <a:r>
              <a:rPr lang="pt-BR" dirty="0">
                <a:latin typeface="+mj-lt"/>
              </a:rPr>
              <a:t>Formação em Trabalho e </a:t>
            </a:r>
            <a:r>
              <a:rPr lang="pt-BR" dirty="0" smtClean="0">
                <a:latin typeface="+mj-lt"/>
              </a:rPr>
              <a:t>da Etapa </a:t>
            </a:r>
            <a:r>
              <a:rPr lang="pt-BR" dirty="0">
                <a:latin typeface="+mj-lt"/>
              </a:rPr>
              <a:t>de Sistematização das reflexões e produção de sínteses textuais. Todas as </a:t>
            </a:r>
            <a:r>
              <a:rPr lang="pt-BR" dirty="0" smtClean="0">
                <a:latin typeface="+mj-lt"/>
              </a:rPr>
              <a:t>etapas </a:t>
            </a:r>
            <a:r>
              <a:rPr lang="pt-BR" dirty="0">
                <a:latin typeface="+mj-lt"/>
              </a:rPr>
              <a:t>serão acompanhadas, registradas e avaliadas (mediantes instrumentos especificamente elaborados para isto) pelos </a:t>
            </a:r>
            <a:r>
              <a:rPr lang="pt-BR" dirty="0" smtClean="0">
                <a:latin typeface="+mj-lt"/>
              </a:rPr>
              <a:t>estagiários e  estudantes </a:t>
            </a:r>
            <a:r>
              <a:rPr lang="pt-BR" dirty="0">
                <a:latin typeface="+mj-lt"/>
              </a:rPr>
              <a:t>envolvidos no </a:t>
            </a:r>
            <a:r>
              <a:rPr lang="pt-BR" dirty="0" smtClean="0">
                <a:latin typeface="+mj-lt"/>
              </a:rPr>
              <a:t>projeto, bem como pela equipe de coordenação do projeto.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1146</Words>
  <Application>Microsoft Office PowerPoint</Application>
  <PresentationFormat>Apresentação na tela (4:3)</PresentationFormat>
  <Paragraphs>65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Fluxo</vt:lpstr>
      <vt:lpstr>Formação Continuada de Professores do Fórum do Maciço do Morro da Cruz - PROEXT 2011 - </vt:lpstr>
      <vt:lpstr>Slide 2</vt:lpstr>
      <vt:lpstr>Slide 3</vt:lpstr>
      <vt:lpstr>Slide 4</vt:lpstr>
      <vt:lpstr>Slide 5</vt:lpstr>
      <vt:lpstr>  Primeira etapa: Encontros Gerais </vt:lpstr>
      <vt:lpstr>Segunda etapa: Formação em trabalho</vt:lpstr>
      <vt:lpstr>Terceira Etapa: Organização e editoração de um livro </vt:lpstr>
      <vt:lpstr>Avaliação:</vt:lpstr>
      <vt:lpstr>Metas:  </vt:lpstr>
      <vt:lpstr>Estrutura do projeto: </vt:lpstr>
      <vt:lpstr>Últimas palavras </vt:lpstr>
    </vt:vector>
  </TitlesOfParts>
  <Company>CED - UFSC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Formação Continuada de Professores do Fórum do Maciço do Morro da Cruz</dc:title>
  <dc:creator>NESTOR</dc:creator>
  <cp:lastModifiedBy>admin</cp:lastModifiedBy>
  <cp:revision>18</cp:revision>
  <dcterms:created xsi:type="dcterms:W3CDTF">2010-10-28T18:37:20Z</dcterms:created>
  <dcterms:modified xsi:type="dcterms:W3CDTF">2010-10-30T15:10:51Z</dcterms:modified>
</cp:coreProperties>
</file>